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2" r:id="rId3"/>
    <p:sldId id="260" r:id="rId4"/>
    <p:sldId id="258" r:id="rId5"/>
    <p:sldId id="259" r:id="rId6"/>
    <p:sldId id="278" r:id="rId7"/>
    <p:sldId id="261" r:id="rId8"/>
    <p:sldId id="276" r:id="rId9"/>
    <p:sldId id="279" r:id="rId10"/>
    <p:sldId id="263" r:id="rId11"/>
    <p:sldId id="262" r:id="rId12"/>
    <p:sldId id="277" r:id="rId13"/>
    <p:sldId id="280" r:id="rId14"/>
    <p:sldId id="266" r:id="rId15"/>
    <p:sldId id="267" r:id="rId16"/>
    <p:sldId id="281" r:id="rId17"/>
    <p:sldId id="275" r:id="rId18"/>
    <p:sldId id="268" r:id="rId19"/>
    <p:sldId id="269" r:id="rId20"/>
    <p:sldId id="270" r:id="rId21"/>
    <p:sldId id="271" r:id="rId22"/>
    <p:sldId id="283" r:id="rId23"/>
    <p:sldId id="28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88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4442EE-65D7-49DD-9CA1-1CC5944B25D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67730D-6CC2-4620-92A7-1D18E0E9C357}">
      <dgm:prSet/>
      <dgm:spPr/>
      <dgm:t>
        <a:bodyPr/>
        <a:lstStyle/>
        <a:p>
          <a:r>
            <a:rPr lang="en-GB"/>
            <a:t>Analisi temporale di likes, views, </a:t>
          </a:r>
          <a:r>
            <a:rPr lang="en-GB" err="1"/>
            <a:t>commenti</a:t>
          </a:r>
          <a:r>
            <a:rPr lang="en-GB"/>
            <a:t> e sentiment con un </a:t>
          </a:r>
          <a:r>
            <a:rPr lang="en-GB" err="1"/>
            <a:t>confronto</a:t>
          </a:r>
          <a:r>
            <a:rPr lang="en-GB"/>
            <a:t> </a:t>
          </a:r>
          <a:r>
            <a:rPr lang="en-GB" err="1"/>
            <a:t>sulle</a:t>
          </a:r>
          <a:r>
            <a:rPr lang="en-GB"/>
            <a:t> </a:t>
          </a:r>
          <a:r>
            <a:rPr lang="en-GB" err="1"/>
            <a:t>varie</a:t>
          </a:r>
          <a:r>
            <a:rPr lang="en-GB"/>
            <a:t> </a:t>
          </a:r>
          <a:r>
            <a:rPr lang="en-GB" err="1"/>
            <a:t>direzioni</a:t>
          </a:r>
          <a:r>
            <a:rPr lang="en-GB"/>
            <a:t> del </a:t>
          </a:r>
          <a:r>
            <a:rPr lang="en-GB" err="1"/>
            <a:t>canale</a:t>
          </a:r>
          <a:endParaRPr lang="en-US"/>
        </a:p>
      </dgm:t>
    </dgm:pt>
    <dgm:pt modelId="{B5FB2C82-2F4E-453C-9637-738A9173128E}" type="parTrans" cxnId="{FDDF2356-77A6-4918-9B23-CE9C58FE03D2}">
      <dgm:prSet/>
      <dgm:spPr/>
      <dgm:t>
        <a:bodyPr/>
        <a:lstStyle/>
        <a:p>
          <a:endParaRPr lang="en-US"/>
        </a:p>
      </dgm:t>
    </dgm:pt>
    <dgm:pt modelId="{71CE24FE-7EBC-495B-B16D-72FB5025E6A9}" type="sibTrans" cxnId="{FDDF2356-77A6-4918-9B23-CE9C58FE03D2}">
      <dgm:prSet/>
      <dgm:spPr/>
      <dgm:t>
        <a:bodyPr/>
        <a:lstStyle/>
        <a:p>
          <a:endParaRPr lang="en-US"/>
        </a:p>
      </dgm:t>
    </dgm:pt>
    <dgm:pt modelId="{41EAF4F6-90A8-4FE3-9F63-DE73DB70884A}">
      <dgm:prSet/>
      <dgm:spPr/>
      <dgm:t>
        <a:bodyPr/>
        <a:lstStyle/>
        <a:p>
          <a:r>
            <a:rPr lang="en-GB" err="1"/>
            <a:t>Alcune</a:t>
          </a:r>
          <a:r>
            <a:rPr lang="en-GB"/>
            <a:t> </a:t>
          </a:r>
          <a:r>
            <a:rPr lang="en-GB" err="1"/>
            <a:t>analisi</a:t>
          </a:r>
          <a:r>
            <a:rPr lang="en-GB"/>
            <a:t> di base per </a:t>
          </a:r>
          <a:r>
            <a:rPr lang="en-GB" err="1"/>
            <a:t>trovare</a:t>
          </a:r>
          <a:r>
            <a:rPr lang="en-GB"/>
            <a:t> </a:t>
          </a:r>
          <a:r>
            <a:rPr lang="en-GB" err="1"/>
            <a:t>i</a:t>
          </a:r>
          <a:r>
            <a:rPr lang="en-GB"/>
            <a:t> nodi </a:t>
          </a:r>
          <a:r>
            <a:rPr lang="en-GB" err="1"/>
            <a:t>più</a:t>
          </a:r>
          <a:r>
            <a:rPr lang="en-GB"/>
            <a:t> </a:t>
          </a:r>
          <a:r>
            <a:rPr lang="en-GB" err="1"/>
            <a:t>importanti</a:t>
          </a:r>
          <a:r>
            <a:rPr lang="en-GB"/>
            <a:t> e le community</a:t>
          </a:r>
          <a:endParaRPr lang="en-US"/>
        </a:p>
      </dgm:t>
    </dgm:pt>
    <dgm:pt modelId="{AC8A7BEA-F449-44B2-83E7-ECCF2F526780}" type="parTrans" cxnId="{AC44FDE1-B64C-4B9F-B291-5B67D98C24B4}">
      <dgm:prSet/>
      <dgm:spPr/>
      <dgm:t>
        <a:bodyPr/>
        <a:lstStyle/>
        <a:p>
          <a:endParaRPr lang="en-US"/>
        </a:p>
      </dgm:t>
    </dgm:pt>
    <dgm:pt modelId="{60933DC5-53F2-4E8A-A249-025DF006C9BB}" type="sibTrans" cxnId="{AC44FDE1-B64C-4B9F-B291-5B67D98C24B4}">
      <dgm:prSet/>
      <dgm:spPr/>
      <dgm:t>
        <a:bodyPr/>
        <a:lstStyle/>
        <a:p>
          <a:endParaRPr lang="en-US"/>
        </a:p>
      </dgm:t>
    </dgm:pt>
    <dgm:pt modelId="{F4721470-F348-4361-A938-AF8EB2FA0B19}">
      <dgm:prSet/>
      <dgm:spPr/>
      <dgm:t>
        <a:bodyPr/>
        <a:lstStyle/>
        <a:p>
          <a:r>
            <a:rPr lang="en-GB"/>
            <a:t>Quali sono le coppie di video con più commentatori in comune e perché</a:t>
          </a:r>
          <a:endParaRPr lang="en-US"/>
        </a:p>
      </dgm:t>
    </dgm:pt>
    <dgm:pt modelId="{955D8241-E949-472A-B073-3EAE16217D6B}" type="parTrans" cxnId="{71058AE4-0DBD-411F-B84F-1E81FF69778A}">
      <dgm:prSet/>
      <dgm:spPr/>
      <dgm:t>
        <a:bodyPr/>
        <a:lstStyle/>
        <a:p>
          <a:endParaRPr lang="en-US"/>
        </a:p>
      </dgm:t>
    </dgm:pt>
    <dgm:pt modelId="{31EA0D5B-81D7-41B7-88BD-A43BC1EF6BCD}" type="sibTrans" cxnId="{71058AE4-0DBD-411F-B84F-1E81FF69778A}">
      <dgm:prSet/>
      <dgm:spPr/>
      <dgm:t>
        <a:bodyPr/>
        <a:lstStyle/>
        <a:p>
          <a:endParaRPr lang="en-US"/>
        </a:p>
      </dgm:t>
    </dgm:pt>
    <dgm:pt modelId="{57FA056B-8B38-47FE-9AE2-246E176AC6C1}" type="pres">
      <dgm:prSet presAssocID="{654442EE-65D7-49DD-9CA1-1CC5944B25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7197A8-F692-45C4-A77E-CA3978E530AC}" type="pres">
      <dgm:prSet presAssocID="{BC67730D-6CC2-4620-92A7-1D18E0E9C357}" presName="hierRoot1" presStyleCnt="0"/>
      <dgm:spPr/>
    </dgm:pt>
    <dgm:pt modelId="{07840112-D326-4772-82D2-BEB848602234}" type="pres">
      <dgm:prSet presAssocID="{BC67730D-6CC2-4620-92A7-1D18E0E9C357}" presName="composite" presStyleCnt="0"/>
      <dgm:spPr/>
    </dgm:pt>
    <dgm:pt modelId="{42303821-E0B8-4B6F-BE13-2BFD94FE497F}" type="pres">
      <dgm:prSet presAssocID="{BC67730D-6CC2-4620-92A7-1D18E0E9C357}" presName="background" presStyleLbl="node0" presStyleIdx="0" presStyleCnt="3"/>
      <dgm:spPr/>
    </dgm:pt>
    <dgm:pt modelId="{EAE47B92-1278-4BF3-9163-CBCAA64F85B2}" type="pres">
      <dgm:prSet presAssocID="{BC67730D-6CC2-4620-92A7-1D18E0E9C357}" presName="text" presStyleLbl="fgAcc0" presStyleIdx="0" presStyleCnt="3">
        <dgm:presLayoutVars>
          <dgm:chPref val="3"/>
        </dgm:presLayoutVars>
      </dgm:prSet>
      <dgm:spPr/>
    </dgm:pt>
    <dgm:pt modelId="{AA26582C-270C-477D-BF90-CAB2DCFEBAAE}" type="pres">
      <dgm:prSet presAssocID="{BC67730D-6CC2-4620-92A7-1D18E0E9C357}" presName="hierChild2" presStyleCnt="0"/>
      <dgm:spPr/>
    </dgm:pt>
    <dgm:pt modelId="{AB6A8CB0-F3A1-4F36-92DB-C1E85A818EE5}" type="pres">
      <dgm:prSet presAssocID="{41EAF4F6-90A8-4FE3-9F63-DE73DB70884A}" presName="hierRoot1" presStyleCnt="0"/>
      <dgm:spPr/>
    </dgm:pt>
    <dgm:pt modelId="{7F2AD827-9BB3-4CB9-8ED3-97EC62263859}" type="pres">
      <dgm:prSet presAssocID="{41EAF4F6-90A8-4FE3-9F63-DE73DB70884A}" presName="composite" presStyleCnt="0"/>
      <dgm:spPr/>
    </dgm:pt>
    <dgm:pt modelId="{B0146C8F-C1FB-4898-8FB9-B2FED87A63F5}" type="pres">
      <dgm:prSet presAssocID="{41EAF4F6-90A8-4FE3-9F63-DE73DB70884A}" presName="background" presStyleLbl="node0" presStyleIdx="1" presStyleCnt="3"/>
      <dgm:spPr/>
    </dgm:pt>
    <dgm:pt modelId="{755340AA-CDFF-4829-BC00-826F5A4B65A5}" type="pres">
      <dgm:prSet presAssocID="{41EAF4F6-90A8-4FE3-9F63-DE73DB70884A}" presName="text" presStyleLbl="fgAcc0" presStyleIdx="1" presStyleCnt="3">
        <dgm:presLayoutVars>
          <dgm:chPref val="3"/>
        </dgm:presLayoutVars>
      </dgm:prSet>
      <dgm:spPr/>
    </dgm:pt>
    <dgm:pt modelId="{97603A06-38AF-4AA7-8B40-BFDBF9EE3346}" type="pres">
      <dgm:prSet presAssocID="{41EAF4F6-90A8-4FE3-9F63-DE73DB70884A}" presName="hierChild2" presStyleCnt="0"/>
      <dgm:spPr/>
    </dgm:pt>
    <dgm:pt modelId="{56E1ADAA-AE73-4A50-8CD7-5FC7FAF11800}" type="pres">
      <dgm:prSet presAssocID="{F4721470-F348-4361-A938-AF8EB2FA0B19}" presName="hierRoot1" presStyleCnt="0"/>
      <dgm:spPr/>
    </dgm:pt>
    <dgm:pt modelId="{90C0D737-AD67-4AAF-8C60-7DC4F93CCC9F}" type="pres">
      <dgm:prSet presAssocID="{F4721470-F348-4361-A938-AF8EB2FA0B19}" presName="composite" presStyleCnt="0"/>
      <dgm:spPr/>
    </dgm:pt>
    <dgm:pt modelId="{BBF305E9-0053-4F3E-B905-8B135F68D6E7}" type="pres">
      <dgm:prSet presAssocID="{F4721470-F348-4361-A938-AF8EB2FA0B19}" presName="background" presStyleLbl="node0" presStyleIdx="2" presStyleCnt="3"/>
      <dgm:spPr/>
    </dgm:pt>
    <dgm:pt modelId="{F266B5EB-DCB1-4A20-9783-018CC49A187E}" type="pres">
      <dgm:prSet presAssocID="{F4721470-F348-4361-A938-AF8EB2FA0B19}" presName="text" presStyleLbl="fgAcc0" presStyleIdx="2" presStyleCnt="3">
        <dgm:presLayoutVars>
          <dgm:chPref val="3"/>
        </dgm:presLayoutVars>
      </dgm:prSet>
      <dgm:spPr/>
    </dgm:pt>
    <dgm:pt modelId="{690427E4-43BD-4C2E-B707-024E53180647}" type="pres">
      <dgm:prSet presAssocID="{F4721470-F348-4361-A938-AF8EB2FA0B19}" presName="hierChild2" presStyleCnt="0"/>
      <dgm:spPr/>
    </dgm:pt>
  </dgm:ptLst>
  <dgm:cxnLst>
    <dgm:cxn modelId="{8B59EE2F-B57E-42A5-A00D-2731720B3D62}" type="presOf" srcId="{654442EE-65D7-49DD-9CA1-1CC5944B25D0}" destId="{57FA056B-8B38-47FE-9AE2-246E176AC6C1}" srcOrd="0" destOrd="0" presId="urn:microsoft.com/office/officeart/2005/8/layout/hierarchy1"/>
    <dgm:cxn modelId="{482FDF32-9589-4DBF-A455-56E09414D190}" type="presOf" srcId="{41EAF4F6-90A8-4FE3-9F63-DE73DB70884A}" destId="{755340AA-CDFF-4829-BC00-826F5A4B65A5}" srcOrd="0" destOrd="0" presId="urn:microsoft.com/office/officeart/2005/8/layout/hierarchy1"/>
    <dgm:cxn modelId="{FDDF2356-77A6-4918-9B23-CE9C58FE03D2}" srcId="{654442EE-65D7-49DD-9CA1-1CC5944B25D0}" destId="{BC67730D-6CC2-4620-92A7-1D18E0E9C357}" srcOrd="0" destOrd="0" parTransId="{B5FB2C82-2F4E-453C-9637-738A9173128E}" sibTransId="{71CE24FE-7EBC-495B-B16D-72FB5025E6A9}"/>
    <dgm:cxn modelId="{AC44FDE1-B64C-4B9F-B291-5B67D98C24B4}" srcId="{654442EE-65D7-49DD-9CA1-1CC5944B25D0}" destId="{41EAF4F6-90A8-4FE3-9F63-DE73DB70884A}" srcOrd="1" destOrd="0" parTransId="{AC8A7BEA-F449-44B2-83E7-ECCF2F526780}" sibTransId="{60933DC5-53F2-4E8A-A249-025DF006C9BB}"/>
    <dgm:cxn modelId="{71058AE4-0DBD-411F-B84F-1E81FF69778A}" srcId="{654442EE-65D7-49DD-9CA1-1CC5944B25D0}" destId="{F4721470-F348-4361-A938-AF8EB2FA0B19}" srcOrd="2" destOrd="0" parTransId="{955D8241-E949-472A-B073-3EAE16217D6B}" sibTransId="{31EA0D5B-81D7-41B7-88BD-A43BC1EF6BCD}"/>
    <dgm:cxn modelId="{606E85F7-5513-4130-A3BF-98A7B495FC25}" type="presOf" srcId="{BC67730D-6CC2-4620-92A7-1D18E0E9C357}" destId="{EAE47B92-1278-4BF3-9163-CBCAA64F85B2}" srcOrd="0" destOrd="0" presId="urn:microsoft.com/office/officeart/2005/8/layout/hierarchy1"/>
    <dgm:cxn modelId="{F217AEF9-34E9-4471-A9F8-3DBF1B2091BB}" type="presOf" srcId="{F4721470-F348-4361-A938-AF8EB2FA0B19}" destId="{F266B5EB-DCB1-4A20-9783-018CC49A187E}" srcOrd="0" destOrd="0" presId="urn:microsoft.com/office/officeart/2005/8/layout/hierarchy1"/>
    <dgm:cxn modelId="{4F2F820B-BF7D-4439-B47E-9BD9DF1D7FE3}" type="presParOf" srcId="{57FA056B-8B38-47FE-9AE2-246E176AC6C1}" destId="{F27197A8-F692-45C4-A77E-CA3978E530AC}" srcOrd="0" destOrd="0" presId="urn:microsoft.com/office/officeart/2005/8/layout/hierarchy1"/>
    <dgm:cxn modelId="{F3C5E031-716A-4BC0-B8D0-F10A5A94E352}" type="presParOf" srcId="{F27197A8-F692-45C4-A77E-CA3978E530AC}" destId="{07840112-D326-4772-82D2-BEB848602234}" srcOrd="0" destOrd="0" presId="urn:microsoft.com/office/officeart/2005/8/layout/hierarchy1"/>
    <dgm:cxn modelId="{32D9E2AD-8818-4193-BF54-77DFAC8E1418}" type="presParOf" srcId="{07840112-D326-4772-82D2-BEB848602234}" destId="{42303821-E0B8-4B6F-BE13-2BFD94FE497F}" srcOrd="0" destOrd="0" presId="urn:microsoft.com/office/officeart/2005/8/layout/hierarchy1"/>
    <dgm:cxn modelId="{F38CBB06-3C46-4D9C-ADD0-A3A0CB287E39}" type="presParOf" srcId="{07840112-D326-4772-82D2-BEB848602234}" destId="{EAE47B92-1278-4BF3-9163-CBCAA64F85B2}" srcOrd="1" destOrd="0" presId="urn:microsoft.com/office/officeart/2005/8/layout/hierarchy1"/>
    <dgm:cxn modelId="{9078F290-1F2A-40FD-898B-A94AB281E6E2}" type="presParOf" srcId="{F27197A8-F692-45C4-A77E-CA3978E530AC}" destId="{AA26582C-270C-477D-BF90-CAB2DCFEBAAE}" srcOrd="1" destOrd="0" presId="urn:microsoft.com/office/officeart/2005/8/layout/hierarchy1"/>
    <dgm:cxn modelId="{B37797EA-2D7E-4C2D-A95A-D0761FDC348F}" type="presParOf" srcId="{57FA056B-8B38-47FE-9AE2-246E176AC6C1}" destId="{AB6A8CB0-F3A1-4F36-92DB-C1E85A818EE5}" srcOrd="1" destOrd="0" presId="urn:microsoft.com/office/officeart/2005/8/layout/hierarchy1"/>
    <dgm:cxn modelId="{2352E62D-6BE7-4281-9FF0-D6D6307C3992}" type="presParOf" srcId="{AB6A8CB0-F3A1-4F36-92DB-C1E85A818EE5}" destId="{7F2AD827-9BB3-4CB9-8ED3-97EC62263859}" srcOrd="0" destOrd="0" presId="urn:microsoft.com/office/officeart/2005/8/layout/hierarchy1"/>
    <dgm:cxn modelId="{9E9A8AE9-A6B5-4B9F-B043-EF421E75146E}" type="presParOf" srcId="{7F2AD827-9BB3-4CB9-8ED3-97EC62263859}" destId="{B0146C8F-C1FB-4898-8FB9-B2FED87A63F5}" srcOrd="0" destOrd="0" presId="urn:microsoft.com/office/officeart/2005/8/layout/hierarchy1"/>
    <dgm:cxn modelId="{309E6D9D-CD34-4CE9-B555-097F9182DDF7}" type="presParOf" srcId="{7F2AD827-9BB3-4CB9-8ED3-97EC62263859}" destId="{755340AA-CDFF-4829-BC00-826F5A4B65A5}" srcOrd="1" destOrd="0" presId="urn:microsoft.com/office/officeart/2005/8/layout/hierarchy1"/>
    <dgm:cxn modelId="{32D2E7F7-98F3-48C5-96EF-F9418CCB9871}" type="presParOf" srcId="{AB6A8CB0-F3A1-4F36-92DB-C1E85A818EE5}" destId="{97603A06-38AF-4AA7-8B40-BFDBF9EE3346}" srcOrd="1" destOrd="0" presId="urn:microsoft.com/office/officeart/2005/8/layout/hierarchy1"/>
    <dgm:cxn modelId="{B337A02C-BF76-4D25-8308-29BC48857FC8}" type="presParOf" srcId="{57FA056B-8B38-47FE-9AE2-246E176AC6C1}" destId="{56E1ADAA-AE73-4A50-8CD7-5FC7FAF11800}" srcOrd="2" destOrd="0" presId="urn:microsoft.com/office/officeart/2005/8/layout/hierarchy1"/>
    <dgm:cxn modelId="{F04B8710-3C01-4A02-97D8-CC4433131A35}" type="presParOf" srcId="{56E1ADAA-AE73-4A50-8CD7-5FC7FAF11800}" destId="{90C0D737-AD67-4AAF-8C60-7DC4F93CCC9F}" srcOrd="0" destOrd="0" presId="urn:microsoft.com/office/officeart/2005/8/layout/hierarchy1"/>
    <dgm:cxn modelId="{9EF94CD3-7157-42CE-8537-9D8FE384C4CF}" type="presParOf" srcId="{90C0D737-AD67-4AAF-8C60-7DC4F93CCC9F}" destId="{BBF305E9-0053-4F3E-B905-8B135F68D6E7}" srcOrd="0" destOrd="0" presId="urn:microsoft.com/office/officeart/2005/8/layout/hierarchy1"/>
    <dgm:cxn modelId="{CC9FB50C-89F1-4D8E-A0C3-6D843CF35798}" type="presParOf" srcId="{90C0D737-AD67-4AAF-8C60-7DC4F93CCC9F}" destId="{F266B5EB-DCB1-4A20-9783-018CC49A187E}" srcOrd="1" destOrd="0" presId="urn:microsoft.com/office/officeart/2005/8/layout/hierarchy1"/>
    <dgm:cxn modelId="{992337E5-470A-4FCF-8FDF-7BE26BADAF75}" type="presParOf" srcId="{56E1ADAA-AE73-4A50-8CD7-5FC7FAF11800}" destId="{690427E4-43BD-4C2E-B707-024E531806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03821-E0B8-4B6F-BE13-2BFD94FE497F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47B92-1278-4BF3-9163-CBCAA64F85B2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Analisi temporale di likes, views, </a:t>
          </a:r>
          <a:r>
            <a:rPr lang="en-GB" sz="1800" kern="1200" err="1"/>
            <a:t>commenti</a:t>
          </a:r>
          <a:r>
            <a:rPr lang="en-GB" sz="1800" kern="1200"/>
            <a:t> e sentiment con un </a:t>
          </a:r>
          <a:r>
            <a:rPr lang="en-GB" sz="1800" kern="1200" err="1"/>
            <a:t>confronto</a:t>
          </a:r>
          <a:r>
            <a:rPr lang="en-GB" sz="1800" kern="1200"/>
            <a:t> </a:t>
          </a:r>
          <a:r>
            <a:rPr lang="en-GB" sz="1800" kern="1200" err="1"/>
            <a:t>sulle</a:t>
          </a:r>
          <a:r>
            <a:rPr lang="en-GB" sz="1800" kern="1200"/>
            <a:t> </a:t>
          </a:r>
          <a:r>
            <a:rPr lang="en-GB" sz="1800" kern="1200" err="1"/>
            <a:t>varie</a:t>
          </a:r>
          <a:r>
            <a:rPr lang="en-GB" sz="1800" kern="1200"/>
            <a:t> </a:t>
          </a:r>
          <a:r>
            <a:rPr lang="en-GB" sz="1800" kern="1200" err="1"/>
            <a:t>direzioni</a:t>
          </a:r>
          <a:r>
            <a:rPr lang="en-GB" sz="1800" kern="1200"/>
            <a:t> del </a:t>
          </a:r>
          <a:r>
            <a:rPr lang="en-GB" sz="1800" kern="1200" err="1"/>
            <a:t>canale</a:t>
          </a:r>
          <a:endParaRPr lang="en-US" sz="1800" kern="1200"/>
        </a:p>
      </dsp:txBody>
      <dsp:txXfrm>
        <a:off x="350877" y="1380951"/>
        <a:ext cx="2604477" cy="1617116"/>
      </dsp:txXfrm>
    </dsp:sp>
    <dsp:sp modelId="{B0146C8F-C1FB-4898-8FB9-B2FED87A63F5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340AA-CDFF-4829-BC00-826F5A4B65A5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err="1"/>
            <a:t>Alcune</a:t>
          </a:r>
          <a:r>
            <a:rPr lang="en-GB" sz="1800" kern="1200"/>
            <a:t> </a:t>
          </a:r>
          <a:r>
            <a:rPr lang="en-GB" sz="1800" kern="1200" err="1"/>
            <a:t>analisi</a:t>
          </a:r>
          <a:r>
            <a:rPr lang="en-GB" sz="1800" kern="1200"/>
            <a:t> di base per </a:t>
          </a:r>
          <a:r>
            <a:rPr lang="en-GB" sz="1800" kern="1200" err="1"/>
            <a:t>trovare</a:t>
          </a:r>
          <a:r>
            <a:rPr lang="en-GB" sz="1800" kern="1200"/>
            <a:t> </a:t>
          </a:r>
          <a:r>
            <a:rPr lang="en-GB" sz="1800" kern="1200" err="1"/>
            <a:t>i</a:t>
          </a:r>
          <a:r>
            <a:rPr lang="en-GB" sz="1800" kern="1200"/>
            <a:t> nodi </a:t>
          </a:r>
          <a:r>
            <a:rPr lang="en-GB" sz="1800" kern="1200" err="1"/>
            <a:t>più</a:t>
          </a:r>
          <a:r>
            <a:rPr lang="en-GB" sz="1800" kern="1200"/>
            <a:t> </a:t>
          </a:r>
          <a:r>
            <a:rPr lang="en-GB" sz="1800" kern="1200" err="1"/>
            <a:t>importanti</a:t>
          </a:r>
          <a:r>
            <a:rPr lang="en-GB" sz="1800" kern="1200"/>
            <a:t> e le community</a:t>
          </a:r>
          <a:endParaRPr lang="en-US" sz="1800" kern="1200"/>
        </a:p>
      </dsp:txBody>
      <dsp:txXfrm>
        <a:off x="3657110" y="1380951"/>
        <a:ext cx="2604477" cy="1617116"/>
      </dsp:txXfrm>
    </dsp:sp>
    <dsp:sp modelId="{BBF305E9-0053-4F3E-B905-8B135F68D6E7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6B5EB-DCB1-4A20-9783-018CC49A187E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Quali sono le coppie di video con più commentatori in comune e perché</a:t>
          </a:r>
          <a:endParaRPr lang="en-US" sz="1800" kern="1200"/>
        </a:p>
      </dsp:txBody>
      <dsp:txXfrm>
        <a:off x="6963344" y="1380951"/>
        <a:ext cx="2604477" cy="161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3387C1-8EFB-44F7-8485-D662F1CF7333}" type="datetime1">
              <a:rPr lang="en-GB" smtClean="0"/>
              <a:t>13/06/2025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6434E-09F1-48C0-A525-B5A7008B7802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modularità è molto bassa quindi non è particolarmente interessante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9655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219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77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L’outlier nella prima fase è l’ep 77 </a:t>
            </a:r>
            <a:r>
              <a:rPr lang="it-IT">
                <a:effectLst/>
              </a:rPr>
              <a:t>Gli Avengers del calcio con Bonucci e Chiellini – Muschio Selvaggio Podcast -&gt; gag doppiaggio</a:t>
            </a:r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8301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8500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Ultimo outlier, cambio conduzione, episodio: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i="0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Ep.148, Immanuel Casto e Sdrumox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i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i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9201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090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661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FEEL-IT accuracy: 0.84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76223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3223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99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988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Forte livello di coesione generale.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4542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concentra sulle connessioni indirette tra video attraverso terze parti.</a:t>
            </a:r>
          </a:p>
          <a:p>
            <a:r>
              <a:rPr lang="it-IT"/>
              <a:t>fornisce insight sui possibili gruppi tematici o di interesse.</a:t>
            </a:r>
            <a:endParaRPr lang="it-IT" noProof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67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concentra sulle sovrapposizioni dirette di pubblico tra i video.</a:t>
            </a:r>
          </a:p>
          <a:p>
            <a:r>
              <a:rPr lang="it-IT"/>
              <a:t>misura diretta dell'engagement condiviso del pubblico.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05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AAD351-6347-4318-B935-1E0F1B6A61D6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20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03733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96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763956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96428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57707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EB87B0-5071-4BC9-A19F-C3269318028C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78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13619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F23539-3F81-4F1E-A9B7-5CE0C1986E23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895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854DA5-E4EE-42EA-9BC9-3160B1480769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14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9A1BF5D-7537-4BA8-9976-6302714DE26C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40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8E4797-21F6-4D41-B035-97FEABB63BCE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815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45D07-A3FD-40EE-BB45-F5E3D0F2E1C8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66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FFDAF9-DFA9-4947-9568-03347A66D233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35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9D711C-098E-40E1-BE23-CFCA1FAB8359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82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9A7A2F-7C81-4F05-8B4D-4983D3740BAF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4380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B045440-74F0-4B44-BEF6-1040C3E911E1}" type="datetime1">
              <a:rPr lang="en-GB" noProof="0" smtClean="0"/>
              <a:t>13/06/2025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401CF334-2D5C-4859-84A6-CA7E6E43FAEB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505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90DA4-EE60-1C5F-7136-FC387B5B2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2351" t="10000" r="4929"/>
          <a:stretch/>
        </p:blipFill>
        <p:spPr>
          <a:xfrm>
            <a:off x="5126719" y="0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44" y="1977765"/>
            <a:ext cx="4829855" cy="947720"/>
          </a:xfrm>
        </p:spPr>
        <p:txBody>
          <a:bodyPr rtlCol="0">
            <a:normAutofit fontScale="90000"/>
          </a:bodyPr>
          <a:lstStyle/>
          <a:p>
            <a:pPr rtl="0"/>
            <a:br>
              <a:rPr lang="it-IT" sz="4800"/>
            </a:br>
            <a:r>
              <a:rPr lang="it-IT" sz="4800"/>
              <a:t>Progetto SMM</a:t>
            </a:r>
            <a:endParaRPr lang="en-GB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369" y="4216011"/>
            <a:ext cx="5113217" cy="473860"/>
          </a:xfrm>
        </p:spPr>
        <p:txBody>
          <a:bodyPr rtlCol="0">
            <a:normAutofit/>
          </a:bodyPr>
          <a:lstStyle/>
          <a:p>
            <a:pPr rtl="0"/>
            <a:r>
              <a:rPr lang="en-GB" sz="1600"/>
              <a:t>Di Cristian Marras</a:t>
            </a:r>
          </a:p>
        </p:txBody>
      </p:sp>
      <p:pic>
        <p:nvPicPr>
          <p:cNvPr id="8" name="Picture 2" descr="Muschio Selvaggio">
            <a:extLst>
              <a:ext uri="{FF2B5EF4-FFF2-40B4-BE49-F238E27FC236}">
                <a16:creationId xmlns:a16="http://schemas.microsoft.com/office/drawing/2014/main" id="{A3139B97-CF21-2844-36A9-B189A1DC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4" y="2909875"/>
            <a:ext cx="5765628" cy="8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E9EB5-5F2A-4F43-982F-CCCFAAD3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Transitività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CCF832-EDEF-F482-71CB-6DD046DBB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758766" cy="4441162"/>
          </a:xfrm>
        </p:spPr>
        <p:txBody>
          <a:bodyPr>
            <a:normAutofit/>
          </a:bodyPr>
          <a:lstStyle/>
          <a:p>
            <a:r>
              <a:rPr lang="it-IT" sz="1600" b="1">
                <a:solidFill>
                  <a:schemeClr val="tx1"/>
                </a:solidFill>
                <a:latin typeface="+mj-lt"/>
              </a:rPr>
              <a:t>Coefficiente di clustering globale</a:t>
            </a:r>
            <a:r>
              <a:rPr lang="it-IT" sz="1600">
                <a:solidFill>
                  <a:schemeClr val="tx1"/>
                </a:solidFill>
                <a:latin typeface="+mj-lt"/>
              </a:rPr>
              <a:t>: </a:t>
            </a:r>
            <a:r>
              <a:rPr lang="en-GB" sz="1600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0.6861</a:t>
            </a:r>
          </a:p>
          <a:p>
            <a:r>
              <a:rPr lang="en-GB" sz="1600" b="1" noProof="1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Coefficiente</a:t>
            </a:r>
            <a:r>
              <a:rPr lang="en-GB" sz="1600" b="1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 di clustering medio</a:t>
            </a:r>
            <a:r>
              <a:rPr lang="en-GB" sz="160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: </a:t>
            </a:r>
            <a:r>
              <a:rPr lang="en-GB" sz="1600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0.6838</a:t>
            </a:r>
          </a:p>
          <a:p>
            <a:r>
              <a:rPr lang="en-GB" sz="1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Top 3 nodi per </a:t>
            </a:r>
            <a:r>
              <a:rPr lang="en-GB" sz="1600" b="1" i="0" noProof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coefficiente</a:t>
            </a:r>
            <a:r>
              <a:rPr lang="en-GB" sz="1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 di clustering locale</a:t>
            </a:r>
            <a:r>
              <a:rPr lang="en-GB" sz="1600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</a:p>
          <a:p>
            <a:pPr marL="400050" lvl="1" indent="0">
              <a:buNone/>
            </a:pP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Ep.103 Nella simulazione con Jakidale </a:t>
            </a: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</a:t>
            </a: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0.7897 </a:t>
            </a:r>
          </a:p>
          <a:p>
            <a:pPr marL="400050" lvl="1" indent="0">
              <a:buNone/>
            </a:pP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Ep.58 Generalizziamo con Capo Plaza</a:t>
            </a:r>
            <a:r>
              <a:rPr lang="en-GB" noProof="1">
                <a:solidFill>
                  <a:srgbClr val="171616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noProof="1">
                <a:solidFill>
                  <a:srgbClr val="171616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</a:t>
            </a: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0.7543 </a:t>
            </a:r>
          </a:p>
          <a:p>
            <a:pPr marL="400050" lvl="1" indent="0">
              <a:buNone/>
            </a:pP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Ep.89 Lo sport è cultura con Fabio Caressa</a:t>
            </a:r>
            <a:r>
              <a:rPr lang="en-GB" noProof="1">
                <a:solidFill>
                  <a:srgbClr val="171616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noProof="1">
                <a:solidFill>
                  <a:srgbClr val="171616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</a:t>
            </a:r>
            <a:r>
              <a:rPr lang="en-GB" i="0" noProof="1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0.7481 </a:t>
            </a:r>
          </a:p>
          <a:p>
            <a:pPr marL="400050" lvl="1" indent="0">
              <a:buNone/>
            </a:pPr>
            <a:r>
              <a:rPr lang="en-GB" noProof="1">
                <a:solidFill>
                  <a:srgbClr val="171616"/>
                </a:solidFill>
                <a:highlight>
                  <a:srgbClr val="FFFFFF"/>
                </a:highlight>
                <a:latin typeface="+mj-lt"/>
              </a:rPr>
              <a:t>… </a:t>
            </a:r>
            <a:r>
              <a:rPr lang="it-IT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Ep.72 Babygang </a:t>
            </a:r>
            <a:r>
              <a:rPr lang="it-IT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</a:t>
            </a:r>
            <a:r>
              <a:rPr lang="it-IT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0.6718</a:t>
            </a:r>
            <a:endParaRPr lang="en-GB" noProof="1">
              <a:solidFill>
                <a:srgbClr val="171616"/>
              </a:solidFill>
              <a:highlight>
                <a:srgbClr val="FFFFFF"/>
              </a:highlight>
              <a:latin typeface="+mj-lt"/>
            </a:endParaRPr>
          </a:p>
          <a:p>
            <a:pPr marL="285750"/>
            <a:r>
              <a:rPr lang="it-IT" sz="1600" b="1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Nodo con il coefficiente di clustering locale più basso</a:t>
            </a:r>
            <a:r>
              <a:rPr lang="it-IT" sz="1600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</a:p>
          <a:p>
            <a:pPr marL="400050" lvl="1" indent="0">
              <a:buNone/>
            </a:pPr>
            <a:r>
              <a:rPr lang="it-IT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Ep.146 Zodiac e Il Mostro di Firenze con Valeria Vecchione e Daniele Trinchieri</a:t>
            </a:r>
            <a:r>
              <a:rPr lang="it-IT">
                <a:solidFill>
                  <a:srgbClr val="171616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it-IT">
                <a:solidFill>
                  <a:srgbClr val="171616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</a:t>
            </a:r>
            <a:r>
              <a:rPr lang="it-IT" i="0">
                <a:solidFill>
                  <a:srgbClr val="171616"/>
                </a:solidFill>
                <a:effectLst/>
                <a:highlight>
                  <a:srgbClr val="FFFFFF"/>
                </a:highlight>
                <a:latin typeface="+mj-lt"/>
              </a:rPr>
              <a:t>0.6173</a:t>
            </a:r>
          </a:p>
        </p:txBody>
      </p:sp>
    </p:spTree>
    <p:extLst>
      <p:ext uri="{BB962C8B-B14F-4D97-AF65-F5344CB8AC3E}">
        <p14:creationId xmlns:p14="http://schemas.microsoft.com/office/powerpoint/2010/main" val="7297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9E8B44-DF28-4948-82D2-9B4E171B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Centralità</a:t>
            </a:r>
            <a:endParaRPr lang="en-GB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7556A7D-5C75-47D5-5342-B57A5514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9464"/>
            <a:ext cx="8946624" cy="46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b="1"/>
              <a:t>Top 3 nodi per Degree:</a:t>
            </a:r>
            <a:br>
              <a:rPr lang="it-IT" sz="1600" b="1"/>
            </a:br>
            <a:r>
              <a:rPr lang="it-IT" sz="1600"/>
              <a:t>Ep.72 Babygang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0.8283</a:t>
            </a:r>
            <a:br>
              <a:rPr lang="it-IT" sz="1600"/>
            </a:br>
            <a:r>
              <a:rPr lang="it-IT" sz="1600"/>
              <a:t>Ep.120 Il segreto di una lunga carriera con Emma Marrone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0.8081</a:t>
            </a:r>
            <a:br>
              <a:rPr lang="it-IT" sz="1600"/>
            </a:br>
            <a:r>
              <a:rPr lang="it-IT" sz="1600"/>
              <a:t>Ep.83 Dargen D’Amico è un nostro amico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0.8081</a:t>
            </a:r>
          </a:p>
          <a:p>
            <a:pPr marL="0" indent="0">
              <a:buNone/>
            </a:pPr>
            <a:r>
              <a:rPr lang="it-IT" sz="1600" b="1"/>
              <a:t>Top 3 nodi per Betweenness:</a:t>
            </a:r>
            <a:br>
              <a:rPr lang="it-IT" sz="1600" b="1"/>
            </a:br>
            <a:r>
              <a:rPr lang="it-IT" sz="1600"/>
              <a:t>Ep.128 Che muschio che fa con Fabio Fazio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0.0073</a:t>
            </a:r>
            <a:br>
              <a:rPr lang="it-IT" sz="1600"/>
            </a:br>
            <a:r>
              <a:rPr lang="it-IT" sz="1600"/>
              <a:t>Ep.64 Amore e Milano con Boldi e MYSS KETA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0.0068</a:t>
            </a:r>
            <a:br>
              <a:rPr lang="it-IT" sz="1600"/>
            </a:br>
            <a:r>
              <a:rPr lang="it-IT" sz="1600"/>
              <a:t>Ep.72 Babygang: 0.0066</a:t>
            </a:r>
          </a:p>
          <a:p>
            <a:pPr marL="0" indent="0">
              <a:buNone/>
            </a:pPr>
            <a:r>
              <a:rPr lang="it-IT" sz="1600" b="1"/>
              <a:t>Top 3 nodi per Closeness:</a:t>
            </a:r>
            <a:br>
              <a:rPr lang="it-IT" sz="1600" b="1"/>
            </a:br>
            <a:r>
              <a:rPr lang="it-IT" sz="1600"/>
              <a:t>Ep.72 Babygang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0.8534</a:t>
            </a:r>
            <a:br>
              <a:rPr lang="it-IT" sz="1600"/>
            </a:br>
            <a:r>
              <a:rPr lang="it-IT" sz="1600"/>
              <a:t>Ep.120 Il segreto di una lunga carriera con Emma Marrone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0.8390</a:t>
            </a:r>
            <a:br>
              <a:rPr lang="it-IT" sz="1600"/>
            </a:br>
            <a:r>
              <a:rPr lang="it-IT" sz="1600"/>
              <a:t>Ep.83 Dargen D’Amico è un nostro amico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0.8390</a:t>
            </a:r>
          </a:p>
          <a:p>
            <a:pPr marL="0" indent="0">
              <a:buNone/>
            </a:pPr>
            <a:r>
              <a:rPr lang="it-IT" sz="1600" b="1"/>
              <a:t>Top 3 nodi per Eigenvector:</a:t>
            </a:r>
            <a:br>
              <a:rPr lang="it-IT" sz="1600" b="1"/>
            </a:br>
            <a:r>
              <a:rPr lang="it-IT" sz="1600"/>
              <a:t>Ep.72 Babygang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0.1284</a:t>
            </a:r>
            <a:br>
              <a:rPr lang="it-IT" sz="1600"/>
            </a:br>
            <a:r>
              <a:rPr lang="it-IT" sz="1600"/>
              <a:t>Ep.83 Dargen D’Amico è un nostro amico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0.1271</a:t>
            </a:r>
            <a:br>
              <a:rPr lang="it-IT" sz="1600"/>
            </a:br>
            <a:r>
              <a:rPr lang="it-IT" sz="1600"/>
              <a:t>Ep.120 Il segreto di una lunga carriera con Emma Marrone </a:t>
            </a:r>
            <a:r>
              <a:rPr lang="it-IT" sz="1600">
                <a:sym typeface="Wingdings" panose="05000000000000000000" pitchFamily="2" charset="2"/>
              </a:rPr>
              <a:t> </a:t>
            </a:r>
            <a:r>
              <a:rPr lang="it-IT" sz="1600"/>
              <a:t>0.1269</a:t>
            </a:r>
          </a:p>
        </p:txBody>
      </p:sp>
    </p:spTree>
    <p:extLst>
      <p:ext uri="{BB962C8B-B14F-4D97-AF65-F5344CB8AC3E}">
        <p14:creationId xmlns:p14="http://schemas.microsoft.com/office/powerpoint/2010/main" val="417348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CCEAC-D0D6-BADB-CDCA-BEB6FC65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Coppie di video con più connessioni in comune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03F8AE-D5EC-22E3-4B41-B1545EA30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Ep.83 Dargen D’Amico è un nostro amico - Ep.64 Amore e Milano con Boldi e MYSS KETA:</a:t>
            </a:r>
            <a:br>
              <a:rPr lang="it-IT"/>
            </a:br>
            <a:r>
              <a:rPr lang="it-IT"/>
              <a:t>    70 connessioni comuni</a:t>
            </a:r>
            <a:br>
              <a:rPr lang="it-IT"/>
            </a:br>
            <a:r>
              <a:rPr lang="it-IT"/>
              <a:t>    Hanno in comune personaggi del mondo della musica</a:t>
            </a:r>
          </a:p>
          <a:p>
            <a:r>
              <a:rPr lang="it-IT"/>
              <a:t>Ep.121 Il sistema doping con Alex Schwazer e Sandro Donati - Ep.120 Il segreto di una lunga carriera con Emma Marrone:</a:t>
            </a:r>
            <a:br>
              <a:rPr lang="it-IT"/>
            </a:br>
            <a:r>
              <a:rPr lang="it-IT"/>
              <a:t>    69 connessioni comuni </a:t>
            </a:r>
            <a:br>
              <a:rPr lang="it-IT"/>
            </a:br>
            <a:r>
              <a:rPr lang="it-IT"/>
              <a:t>    Non hanno niente in comune: sport e musica</a:t>
            </a:r>
            <a:br>
              <a:rPr lang="it-IT"/>
            </a:br>
            <a:r>
              <a:rPr lang="it-IT"/>
              <a:t>    Ma è il momento di un cambio di conduzione. Fedez </a:t>
            </a:r>
            <a:r>
              <a:rPr lang="it-IT">
                <a:sym typeface="Wingdings" panose="05000000000000000000" pitchFamily="2" charset="2"/>
              </a:rPr>
              <a:t></a:t>
            </a:r>
            <a:r>
              <a:rPr lang="it-IT"/>
              <a:t> Fedez + Marra</a:t>
            </a:r>
          </a:p>
          <a:p>
            <a:r>
              <a:rPr lang="it-IT"/>
              <a:t>Ep.120 Il segreto di una lunga carriera con Emma Marrone - Ep.72 Babygang:</a:t>
            </a:r>
            <a:br>
              <a:rPr lang="it-IT"/>
            </a:br>
            <a:r>
              <a:rPr lang="it-IT"/>
              <a:t>    69 connessioni comuni </a:t>
            </a:r>
            <a:br>
              <a:rPr lang="it-IT"/>
            </a:br>
            <a:r>
              <a:rPr lang="it-IT"/>
              <a:t>    Hanno in comune personaggi del mondo della musica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73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FEA088-6850-7AD0-C29B-8C64B62E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Coppie di video con più commentatori in comune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ECDA6A-F67D-60B5-47DF-8E5B29C6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Ep.83 Dargen D’Amico è un nostro amico - Ep.82 i Tananai saranno i primi:</a:t>
            </a:r>
            <a:br>
              <a:rPr lang="it-IT"/>
            </a:br>
            <a:r>
              <a:rPr lang="it-IT"/>
              <a:t>    11 commentatori comuni</a:t>
            </a:r>
            <a:br>
              <a:rPr lang="it-IT"/>
            </a:br>
            <a:r>
              <a:rPr lang="it-IT"/>
              <a:t>    Hanno in comune personaggi del mondo della musica</a:t>
            </a:r>
          </a:p>
          <a:p>
            <a:r>
              <a:rPr lang="it-IT"/>
              <a:t>Ep.123 Tra Fede e scienza con Sammy Basso - Ep.113 Aiutiamoli a casa loro con Cecilia Strada: </a:t>
            </a:r>
            <a:br>
              <a:rPr lang="it-IT"/>
            </a:br>
            <a:r>
              <a:rPr lang="it-IT"/>
              <a:t>    10 commentatori comuni</a:t>
            </a:r>
            <a:br>
              <a:rPr lang="it-IT"/>
            </a:br>
            <a:r>
              <a:rPr lang="it-IT"/>
              <a:t>    Hanno in comune personaggi che si occupano di attivismo, anche se in     ambiti diversi</a:t>
            </a:r>
          </a:p>
          <a:p>
            <a:r>
              <a:rPr lang="it-IT"/>
              <a:t>Ep.119 Nuovo cantautorato con Bresh - Ep.116 Bollenti con Villa Banks: </a:t>
            </a:r>
            <a:br>
              <a:rPr lang="it-IT"/>
            </a:br>
            <a:r>
              <a:rPr lang="it-IT"/>
              <a:t>    10 commentatori comuni</a:t>
            </a:r>
            <a:br>
              <a:rPr lang="it-IT"/>
            </a:br>
            <a:r>
              <a:rPr lang="it-IT"/>
              <a:t>    Hanno in comune personaggi del mondo della musica</a:t>
            </a:r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1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4142E-CCA8-EFAF-41EF-1FE684ED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Community detection - Louvain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C84A6-0E86-2C10-F1E4-793A50647C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5" y="1411221"/>
            <a:ext cx="7628465" cy="53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4D103-459E-B9BC-1159-9464283F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/>
              <a:t>Louvain - Grafo</a:t>
            </a:r>
            <a:endParaRPr lang="en-GB"/>
          </a:p>
        </p:txBody>
      </p:sp>
      <p:sp>
        <p:nvSpPr>
          <p:cNvPr id="48" name="Content Placeholder 8">
            <a:extLst>
              <a:ext uri="{FF2B5EF4-FFF2-40B4-BE49-F238E27FC236}">
                <a16:creationId xmlns:a16="http://schemas.microsoft.com/office/drawing/2014/main" id="{DA5B3254-3ADA-CCF6-9D0A-3116813D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sz="2000"/>
              <a:t>Modularità: ≈ 0.19 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Comunità sovrapposte?</a:t>
            </a:r>
          </a:p>
          <a:p>
            <a:pPr marL="0" indent="0">
              <a:buNone/>
            </a:pPr>
            <a:r>
              <a:rPr lang="en-US"/>
              <a:t>Ho provato a utilizzare l’algoritmo di clique percolation ma richiedeva troppa RAM (più di 64GB)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Segnaposto contenuto 4" descr="Immagine che contiene disegno, Arte bambini, schizzo, arte&#10;&#10;Descrizione generata automaticamente">
            <a:extLst>
              <a:ext uri="{FF2B5EF4-FFF2-40B4-BE49-F238E27FC236}">
                <a16:creationId xmlns:a16="http://schemas.microsoft.com/office/drawing/2014/main" id="{8EFD4D07-FEC3-F2E0-E365-357AB4B9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r="3" b="8967"/>
          <a:stretch/>
        </p:blipFill>
        <p:spPr>
          <a:xfrm>
            <a:off x="4634683" y="1064336"/>
            <a:ext cx="4849650" cy="4264526"/>
          </a:xfrm>
          <a:prstGeom prst="rect">
            <a:avLst/>
          </a:prstGeom>
        </p:spPr>
      </p:pic>
      <p:pic>
        <p:nvPicPr>
          <p:cNvPr id="11" name="Picture 2" descr="r/KanojoOkarishimasu - Me after watching Rent a Girlfriend because I thought Ruka was cute, but I identified with her character and am sad her and kazuya arent together.">
            <a:extLst>
              <a:ext uri="{FF2B5EF4-FFF2-40B4-BE49-F238E27FC236}">
                <a16:creationId xmlns:a16="http://schemas.microsoft.com/office/drawing/2014/main" id="{CCD03E88-1949-7A83-5124-73C679E7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07" y="4408006"/>
            <a:ext cx="2720981" cy="207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74034-D663-C850-24BD-EA6FA426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37" y="386427"/>
            <a:ext cx="6539268" cy="1320800"/>
          </a:xfrm>
        </p:spPr>
        <p:txBody>
          <a:bodyPr>
            <a:normAutofit/>
          </a:bodyPr>
          <a:lstStyle/>
          <a:p>
            <a:r>
              <a:rPr lang="it-IT"/>
              <a:t>Analisi temporale – Fasi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4BED2D-947F-BA64-9D36-033943365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38" y="1930400"/>
            <a:ext cx="653926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b="1"/>
              <a:t>Fase 1</a:t>
            </a:r>
            <a:r>
              <a:rPr lang="it-IT"/>
              <a:t>: Fedez + Luis (e qualche volta Martin)  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r>
              <a:rPr lang="it-IT" b="1"/>
              <a:t>Fase 2</a:t>
            </a:r>
            <a:r>
              <a:rPr lang="it-IT"/>
              <a:t>: Fedez  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r>
              <a:rPr lang="it-IT" b="1"/>
              <a:t>Fase 3</a:t>
            </a:r>
            <a:r>
              <a:rPr lang="it-IT"/>
              <a:t>: Fedez + Mr Marra 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r>
              <a:rPr lang="it-IT" b="1"/>
              <a:t>Fase 4</a:t>
            </a:r>
            <a:r>
              <a:rPr lang="it-IT"/>
              <a:t>: Luis + Martin 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98B4F17-EA22-D193-5215-E2D8146F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70" y="1175164"/>
            <a:ext cx="2276914" cy="18407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CB0A0CA-A505-25EA-DF9D-DF771435D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971" y="2340727"/>
            <a:ext cx="2278673" cy="184075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4D8903C5-2C86-1E5C-95AC-40330A42C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670" y="3502778"/>
            <a:ext cx="2276914" cy="1821532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EFE602C-695A-15AF-8406-66AE5EC63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035" y="4713284"/>
            <a:ext cx="2296789" cy="19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00223D-71EB-6268-0F78-9931C5FE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Pre-processing - Outlier eliminati</a:t>
            </a:r>
            <a:br>
              <a:rPr lang="it-IT"/>
            </a:br>
            <a:r>
              <a:rPr lang="it-IT" sz="2800"/>
              <a:t>Inizio terza fase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5101D2F-E5FB-D8DD-5F5A-5620AFC4D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45930"/>
            <a:ext cx="8419941" cy="3189933"/>
          </a:xfrm>
        </p:spPr>
      </p:pic>
    </p:spTree>
    <p:extLst>
      <p:ext uri="{BB962C8B-B14F-4D97-AF65-F5344CB8AC3E}">
        <p14:creationId xmlns:p14="http://schemas.microsoft.com/office/powerpoint/2010/main" val="9176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9197B-1062-293E-F67B-4EF564D8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temporale - Likes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C0C7D-ED06-6BE5-C582-7D959F27E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11" y="2384810"/>
            <a:ext cx="8596669" cy="426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66278FB-6068-A448-0C1F-5DA79F7F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22" y="147654"/>
            <a:ext cx="2624398" cy="2114563"/>
          </a:xfrm>
          <a:prstGeom prst="rect">
            <a:avLst/>
          </a:prstGeom>
        </p:spPr>
      </p:pic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0CCFBD8B-7BF7-65F7-9C55-850368123C0C}"/>
              </a:ext>
            </a:extLst>
          </p:cNvPr>
          <p:cNvCxnSpPr>
            <a:cxnSpLocks/>
          </p:cNvCxnSpPr>
          <p:nvPr/>
        </p:nvCxnSpPr>
        <p:spPr>
          <a:xfrm flipV="1">
            <a:off x="3165231" y="1424076"/>
            <a:ext cx="2983209" cy="1299027"/>
          </a:xfrm>
          <a:prstGeom prst="curvedConnector3">
            <a:avLst>
              <a:gd name="adj1" fmla="val 9244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823149-1FEF-F199-7368-DAB9592D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temporale - Views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5EB447-46AA-9E56-AF19-BE3CA4D05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6" y="1803400"/>
            <a:ext cx="8401703" cy="416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246A36-741A-594D-0C8C-D5773CFB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Contesto</a:t>
            </a:r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3B95F-667F-690A-0EDE-992FD5B5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1" y="1930400"/>
            <a:ext cx="6126077" cy="3880773"/>
          </a:xfrm>
        </p:spPr>
        <p:txBody>
          <a:bodyPr>
            <a:normAutofit/>
          </a:bodyPr>
          <a:lstStyle/>
          <a:p>
            <a:r>
              <a:rPr lang="it-IT" sz="2000"/>
              <a:t>Muschio selvaggio è un podcast nato sulla piattaforma YouTube nel 2020. </a:t>
            </a:r>
            <a:br>
              <a:rPr lang="it-IT" sz="2000"/>
            </a:br>
            <a:r>
              <a:rPr lang="it-IT" sz="2000"/>
              <a:t>Era originariamente condotto da Fedez e Luis ma in seguito a loro disguidi personali, a cui sono seguite vicende legali, a partire dal 2023 la conduzione del podcast ha subito vari cambiamenti.</a:t>
            </a:r>
            <a:br>
              <a:rPr lang="it-IT" sz="2000"/>
            </a:br>
            <a:r>
              <a:rPr lang="it-IT" sz="2000"/>
              <a:t>Parte dello scopo di questo progetto è capire quale di esse è la preferita dal pubblico.</a:t>
            </a:r>
            <a:endParaRPr lang="en-GB" sz="20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484E1E-4AA4-85DA-F44B-B06817FF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32" y="1989106"/>
            <a:ext cx="2473826" cy="5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98CB7E-41BB-43B0-C925-3DFEA7C5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temporale – Commenti</a:t>
            </a:r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4B6FF3-23BE-E74D-B209-2A8F17453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7" y="2524782"/>
            <a:ext cx="8503432" cy="42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DF3DD2-87DD-2A17-455C-D97DB945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293" y="60591"/>
            <a:ext cx="3007476" cy="2464191"/>
          </a:xfrm>
          <a:prstGeom prst="rect">
            <a:avLst/>
          </a:prstGeom>
        </p:spPr>
      </p:pic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E9657D85-4049-F4CE-7576-01BF371E2B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4016" y="1442858"/>
            <a:ext cx="1379416" cy="1033700"/>
          </a:xfrm>
          <a:prstGeom prst="curvedConnector3">
            <a:avLst>
              <a:gd name="adj1" fmla="val 93343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8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01037-E53C-F505-CD02-DE1692E7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temporale – Sentiment analysis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8096E0-1B2B-F35D-0D4D-9D7F5508B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78" y="1488281"/>
            <a:ext cx="650634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E895096-AE5D-4182-07F8-41A4572F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18" y="5440341"/>
            <a:ext cx="5648711" cy="11245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201079-C1BC-E771-FE6E-B1A4C76BE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272" y="5440341"/>
            <a:ext cx="6084728" cy="11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3D650-17AD-3F8E-ECCA-C60AF7FC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9" y="386427"/>
            <a:ext cx="8596668" cy="1320800"/>
          </a:xfrm>
        </p:spPr>
        <p:txBody>
          <a:bodyPr>
            <a:normAutofit/>
          </a:bodyPr>
          <a:lstStyle/>
          <a:p>
            <a:r>
              <a:rPr lang="it-IT" sz="3200"/>
              <a:t>Il sentiment è in linea con Tintoria podcast?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4AF8F05-6CF3-D172-30F6-5F3F0EF0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1" y="3180990"/>
            <a:ext cx="4821369" cy="3290583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9EE2266-09E7-1ED5-9B78-76B2A923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058" y="1707227"/>
            <a:ext cx="3210576" cy="3644419"/>
          </a:xfrm>
        </p:spPr>
        <p:txBody>
          <a:bodyPr>
            <a:normAutofit/>
          </a:bodyPr>
          <a:lstStyle/>
          <a:p>
            <a:r>
              <a:rPr lang="en-US"/>
              <a:t>Ultimi 30 video, 200 commenti per video: 6000 commenti.</a:t>
            </a:r>
          </a:p>
          <a:p>
            <a:r>
              <a:rPr lang="en-US"/>
              <a:t>Risultati molto più positivi. </a:t>
            </a:r>
            <a:br>
              <a:rPr lang="en-US"/>
            </a:br>
            <a:r>
              <a:rPr lang="en-US"/>
              <a:t>L’unica fase di Muschio selvaggio che si avvicina è la seconda, ma è comunque più negativa.</a:t>
            </a:r>
          </a:p>
          <a:p>
            <a:endParaRPr lang="en-US" sz="1500"/>
          </a:p>
          <a:p>
            <a:pPr marL="0" indent="0">
              <a:buNone/>
            </a:pPr>
            <a:r>
              <a:rPr lang="en-US" sz="1500"/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39713-F9A7-CD67-DFBB-7B85D794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130" y="1242284"/>
            <a:ext cx="1733929" cy="173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9D5E47-4F45-F98E-7301-3BEDB8E8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9F7CB3-6F30-81B7-B6BF-AEB7F7F60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7666566" cy="2498038"/>
          </a:xfrm>
        </p:spPr>
        <p:txBody>
          <a:bodyPr/>
          <a:lstStyle/>
          <a:p>
            <a:r>
              <a:rPr lang="it-IT"/>
              <a:t>La conduzione originaria del podcast è la più apprezzata dal pubblico sotto quasi ogni punto di vista</a:t>
            </a:r>
          </a:p>
          <a:p>
            <a:r>
              <a:rPr lang="it-IT"/>
              <a:t>La seconda fase, nonostante abbia subito un drastico calo di interazioni, sembra essere quella più apprezzata a livello di sentiment</a:t>
            </a:r>
          </a:p>
        </p:txBody>
      </p:sp>
    </p:spTree>
    <p:extLst>
      <p:ext uri="{BB962C8B-B14F-4D97-AF65-F5344CB8AC3E}">
        <p14:creationId xmlns:p14="http://schemas.microsoft.com/office/powerpoint/2010/main" val="2619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68AB2-4C42-50FE-589E-A28F6D8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Spunti per un eventuale approfondimento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3D57E7-CF8D-B49E-76A8-AE1E1CBBD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Identificare anche emotion oltre al sentimen</a:t>
            </a:r>
            <a:r>
              <a:rPr lang="en-GB"/>
              <a:t>t</a:t>
            </a:r>
          </a:p>
          <a:p>
            <a:r>
              <a:rPr lang="en-GB"/>
              <a:t>Usare una libreria più avanzata di Feel-it o ancora meglio addestrare un sistema da me</a:t>
            </a:r>
          </a:p>
          <a:p>
            <a:r>
              <a:rPr lang="en-GB"/>
              <a:t>Fare </a:t>
            </a:r>
            <a:r>
              <a:rPr lang="it-IT"/>
              <a:t>analisi</a:t>
            </a:r>
            <a:r>
              <a:rPr lang="en-GB"/>
              <a:t> con più video e </a:t>
            </a:r>
            <a:r>
              <a:rPr lang="it-IT"/>
              <a:t>soprattutto</a:t>
            </a:r>
            <a:r>
              <a:rPr lang="en-GB"/>
              <a:t> con più di 200 commenti per video</a:t>
            </a:r>
          </a:p>
          <a:p>
            <a:r>
              <a:rPr lang="it-IT"/>
              <a:t>Fare bot analysis per capire se la positività o negatività dei commenti è influenzata da essi</a:t>
            </a:r>
          </a:p>
        </p:txBody>
      </p:sp>
    </p:spTree>
    <p:extLst>
      <p:ext uri="{BB962C8B-B14F-4D97-AF65-F5344CB8AC3E}">
        <p14:creationId xmlns:p14="http://schemas.microsoft.com/office/powerpoint/2010/main" val="24410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E8042-F8A1-222E-2DE9-50DCE6C68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6000"/>
              <a:t>Grazie </a:t>
            </a:r>
            <a:r>
              <a:rPr lang="it-IT" sz="6000">
                <a:sym typeface="Wingdings" panose="05000000000000000000" pitchFamily="2" charset="2"/>
              </a:rPr>
              <a:t></a:t>
            </a:r>
            <a:endParaRPr lang="it-IT" sz="60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5A6E6C-CFDC-DD0F-9237-5AE46D7D8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it-IT" sz="2400">
              <a:sym typeface="Wingdings" panose="05000000000000000000" pitchFamily="2" charset="2"/>
            </a:endParaRPr>
          </a:p>
          <a:p>
            <a:r>
              <a:rPr lang="it-IT" sz="2400">
                <a:sym typeface="Wingdings" panose="05000000000000000000" pitchFamily="2" charset="2"/>
              </a:rPr>
              <a:t>Cristian Marras (909914)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43993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Domande di ricerca</a:t>
            </a: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92E1C3-06A1-E773-AF9C-7D5EBEDE1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28027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D</a:t>
            </a:r>
            <a:r>
              <a:rPr lang="en-GB"/>
              <a:t>ata gathering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2000"/>
              <a:t>Gli ultimi 100 video (no shorts) del canale Muschio selvaggio</a:t>
            </a:r>
          </a:p>
          <a:p>
            <a:pPr rtl="0"/>
            <a:r>
              <a:rPr lang="it-IT" sz="2000"/>
              <a:t>20000 commentatori (I primi 200 commentatori unici di primo livello per ogni video)</a:t>
            </a:r>
          </a:p>
          <a:p>
            <a:pPr rtl="0"/>
            <a:r>
              <a:rPr lang="it-IT" sz="2000"/>
              <a:t>Attributi video: titolo, likes, views, numero di commenti, data di pubblicazione</a:t>
            </a:r>
          </a:p>
          <a:p>
            <a:pPr marL="0" indent="0" rtl="0">
              <a:buNone/>
            </a:pPr>
            <a:endParaRPr lang="en-GB"/>
          </a:p>
          <a:p>
            <a:pPr rtl="0"/>
            <a:endParaRPr lang="en-GB"/>
          </a:p>
          <a:p>
            <a:pPr rtl="0"/>
            <a:endParaRPr lang="en-GB"/>
          </a:p>
          <a:p>
            <a:pPr marL="0" indent="0" rtl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C</a:t>
            </a:r>
            <a:r>
              <a:rPr lang="en-GB"/>
              <a:t>reazione del grafo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2000" noProof="1"/>
              <a:t>Il grafo è stato creato usando i video come nodi e creando un link tra ogni video con commentatori in comune, pesati per il numero di essi</a:t>
            </a:r>
          </a:p>
          <a:p>
            <a:pPr lvl="1" rtl="0"/>
            <a:r>
              <a:rPr lang="it-IT" sz="2000" b="1" noProof="1"/>
              <a:t>Risultato: 100 nodi, 3112 link</a:t>
            </a:r>
          </a:p>
          <a:p>
            <a:r>
              <a:rPr lang="it-IT" sz="2000"/>
              <a:t>Attributo link: lista dei commentatori in comune tra i due video che collega</a:t>
            </a:r>
          </a:p>
          <a:p>
            <a:pPr marL="457200" lvl="1" indent="0" rtl="0">
              <a:buNone/>
            </a:pPr>
            <a:endParaRPr lang="it-IT" sz="2000" noProof="1"/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89E23-6F55-2E27-671F-C331394E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78" y="338666"/>
            <a:ext cx="8596668" cy="1061156"/>
          </a:xfrm>
        </p:spPr>
        <p:txBody>
          <a:bodyPr/>
          <a:lstStyle/>
          <a:p>
            <a:r>
              <a:rPr lang="it-IT"/>
              <a:t>Il grafo</a:t>
            </a:r>
            <a:br>
              <a:rPr lang="it-IT"/>
            </a:br>
            <a:r>
              <a:rPr lang="it-IT" sz="2400"/>
              <a:t>Una componente connessa</a:t>
            </a:r>
          </a:p>
        </p:txBody>
      </p:sp>
      <p:pic>
        <p:nvPicPr>
          <p:cNvPr id="5" name="Segnaposto contenuto 4" descr="Immagine che contiene schizzo, arte">
            <a:extLst>
              <a:ext uri="{FF2B5EF4-FFF2-40B4-BE49-F238E27FC236}">
                <a16:creationId xmlns:a16="http://schemas.microsoft.com/office/drawing/2014/main" id="{6704C0C0-3501-E99D-2090-87CE71A86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4" y="1412522"/>
            <a:ext cx="5321916" cy="5321916"/>
          </a:xfrm>
        </p:spPr>
      </p:pic>
    </p:spTree>
    <p:extLst>
      <p:ext uri="{BB962C8B-B14F-4D97-AF65-F5344CB8AC3E}">
        <p14:creationId xmlns:p14="http://schemas.microsoft.com/office/powerpoint/2010/main" val="383936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B84FD5-5BF5-9538-D73E-7307FBDB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/>
              <a:t>Alcune misure di base</a:t>
            </a:r>
            <a:endParaRPr lang="en-GB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6849B40-08DD-2562-598B-A3502AA0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it-IT" b="1"/>
              <a:t>Grado medio</a:t>
            </a:r>
            <a:r>
              <a:rPr lang="it-IT"/>
              <a:t>: 62.24</a:t>
            </a:r>
          </a:p>
          <a:p>
            <a:r>
              <a:rPr lang="it-IT" b="1"/>
              <a:t>Grado massimo</a:t>
            </a:r>
            <a:r>
              <a:rPr lang="it-IT"/>
              <a:t>: 82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en-GB" b="0" i="0">
                <a:effectLst/>
                <a:highlight>
                  <a:srgbClr val="FFFFFF"/>
                </a:highlight>
                <a:latin typeface="SFMono-Regular"/>
              </a:rPr>
              <a:t>Ep.72</a:t>
            </a:r>
            <a:r>
              <a:rPr lang="en-GB" b="0" i="0" noProof="1">
                <a:effectLst/>
                <a:highlight>
                  <a:srgbClr val="FFFFFF"/>
                </a:highlight>
                <a:latin typeface="SFMono-Regular"/>
              </a:rPr>
              <a:t> Babygang - Muschio Selvaggio Podcast</a:t>
            </a:r>
          </a:p>
          <a:p>
            <a:r>
              <a:rPr lang="en-GB" b="1" noProof="1">
                <a:highlight>
                  <a:srgbClr val="FFFFFF"/>
                </a:highlight>
                <a:latin typeface="+mj-lt"/>
              </a:rPr>
              <a:t>Grado minimo</a:t>
            </a:r>
            <a:r>
              <a:rPr lang="en-GB" noProof="1">
                <a:highlight>
                  <a:srgbClr val="FFFFFF"/>
                </a:highlight>
                <a:latin typeface="SFMono-Regular"/>
              </a:rPr>
              <a:t>: 25</a:t>
            </a:r>
            <a:endParaRPr lang="en-GB" noProof="1"/>
          </a:p>
          <a:p>
            <a:r>
              <a:rPr lang="it-IT" b="1"/>
              <a:t>Densità</a:t>
            </a:r>
            <a:r>
              <a:rPr lang="it-IT"/>
              <a:t>: 0.6287</a:t>
            </a:r>
            <a:endParaRPr lang="en-GB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6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5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62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55" name="Isosceles Triangle 105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5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5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5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59" name="Isosceles Triangle 105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60" name="Isosceles Triangle 105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5395F8F-870F-9072-CC64-51553627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noProof="1"/>
              <a:t>Distribuzione</a:t>
            </a:r>
            <a:r>
              <a:rPr lang="en-US" sz="3400"/>
              <a:t> del </a:t>
            </a:r>
            <a:r>
              <a:rPr lang="en-US" sz="3400" err="1"/>
              <a:t>grado</a:t>
            </a:r>
            <a:br>
              <a:rPr lang="en-US" sz="3400"/>
            </a:br>
            <a:r>
              <a:rPr lang="en-US" sz="3400" err="1"/>
              <a:t>Confronto</a:t>
            </a:r>
            <a:r>
              <a:rPr lang="en-US" sz="3400"/>
              <a:t> con 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080BC7-E93B-BF75-53AE-439A7DD6D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/>
          <a:stretch/>
        </p:blipFill>
        <p:spPr bwMode="auto">
          <a:xfrm>
            <a:off x="903094" y="1230474"/>
            <a:ext cx="4172461" cy="28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1D8218-357B-704B-BE33-FCCF9BAA6B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2" b="2"/>
          <a:stretch/>
        </p:blipFill>
        <p:spPr bwMode="auto">
          <a:xfrm>
            <a:off x="5179575" y="1230474"/>
            <a:ext cx="4171793" cy="28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0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6E865-FFA3-23C3-02C6-75437E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Small world?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4741066-F599-6E4B-8213-8FB0F50B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it-IT" sz="1800"/>
              <a:t>Rete Muschio:</a:t>
            </a:r>
          </a:p>
          <a:p>
            <a:pPr marL="0" indent="0">
              <a:buNone/>
            </a:pPr>
            <a:r>
              <a:rPr lang="it-IT" sz="1800"/>
              <a:t>	Lunghezza media dei cammini: </a:t>
            </a:r>
            <a:r>
              <a:rPr lang="en-US" sz="1800"/>
              <a:t>≈ </a:t>
            </a:r>
            <a:r>
              <a:rPr lang="it-IT" sz="1800"/>
              <a:t>1.37</a:t>
            </a:r>
          </a:p>
          <a:p>
            <a:pPr marL="0" indent="0">
              <a:buNone/>
            </a:pPr>
            <a:r>
              <a:rPr lang="it-IT" sz="1800"/>
              <a:t>	Coefficiente di clustering medio: </a:t>
            </a:r>
            <a:r>
              <a:rPr lang="en-US" sz="1800"/>
              <a:t>≈ </a:t>
            </a:r>
            <a:r>
              <a:rPr lang="it-IT" sz="1800"/>
              <a:t>0.68</a:t>
            </a:r>
          </a:p>
          <a:p>
            <a:endParaRPr lang="it-IT" sz="1800"/>
          </a:p>
          <a:p>
            <a:r>
              <a:rPr lang="it-IT" sz="1800"/>
              <a:t>Rete ER:</a:t>
            </a:r>
          </a:p>
          <a:p>
            <a:pPr marL="0" indent="0">
              <a:buNone/>
            </a:pPr>
            <a:r>
              <a:rPr lang="it-IT" sz="1800"/>
              <a:t>	Lunghezza media dei cammini: </a:t>
            </a:r>
            <a:r>
              <a:rPr lang="en-US" sz="1800"/>
              <a:t>≈ </a:t>
            </a:r>
            <a:r>
              <a:rPr lang="it-IT" sz="1800"/>
              <a:t>1.36</a:t>
            </a:r>
          </a:p>
          <a:p>
            <a:pPr marL="0" indent="0">
              <a:buNone/>
            </a:pPr>
            <a:r>
              <a:rPr lang="it-IT" sz="1800"/>
              <a:t>	Coefficiente di clustering medio: </a:t>
            </a:r>
            <a:r>
              <a:rPr lang="en-US" sz="1800"/>
              <a:t>≈ </a:t>
            </a:r>
            <a:r>
              <a:rPr lang="it-IT" sz="1800"/>
              <a:t>0.63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1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5073</TotalTime>
  <Words>1158</Words>
  <Application>Microsoft Office PowerPoint</Application>
  <PresentationFormat>Widescreen</PresentationFormat>
  <Paragraphs>129</Paragraphs>
  <Slides>25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Roboto</vt:lpstr>
      <vt:lpstr>SFMono-Regular</vt:lpstr>
      <vt:lpstr>Trebuchet MS</vt:lpstr>
      <vt:lpstr>Wingdings</vt:lpstr>
      <vt:lpstr>Wingdings 3</vt:lpstr>
      <vt:lpstr>Sfaccettatura</vt:lpstr>
      <vt:lpstr> Progetto SMM</vt:lpstr>
      <vt:lpstr>Contesto</vt:lpstr>
      <vt:lpstr>Domande di ricerca</vt:lpstr>
      <vt:lpstr>Data gathering</vt:lpstr>
      <vt:lpstr>Creazione del grafo</vt:lpstr>
      <vt:lpstr>Il grafo Una componente connessa</vt:lpstr>
      <vt:lpstr>Alcune misure di base</vt:lpstr>
      <vt:lpstr>Distribuzione del grado Confronto con ER</vt:lpstr>
      <vt:lpstr>Small world?</vt:lpstr>
      <vt:lpstr>Transitività</vt:lpstr>
      <vt:lpstr>Centralità</vt:lpstr>
      <vt:lpstr>Coppie di video con più connessioni in comune</vt:lpstr>
      <vt:lpstr>Coppie di video con più commentatori in comune</vt:lpstr>
      <vt:lpstr>Community detection - Louvain</vt:lpstr>
      <vt:lpstr>Louvain - Grafo</vt:lpstr>
      <vt:lpstr>Analisi temporale – Fasi</vt:lpstr>
      <vt:lpstr>Pre-processing - Outlier eliminati Inizio terza fase</vt:lpstr>
      <vt:lpstr>Analisi temporale - Likes</vt:lpstr>
      <vt:lpstr>Analisi temporale - Views</vt:lpstr>
      <vt:lpstr>Analisi temporale – Commenti</vt:lpstr>
      <vt:lpstr>Analisi temporale – Sentiment analysis</vt:lpstr>
      <vt:lpstr>Il sentiment è in linea con Tintoria podcast?</vt:lpstr>
      <vt:lpstr>Conclusioni</vt:lpstr>
      <vt:lpstr>Spunti per un eventuale approfondimento</vt:lpstr>
      <vt:lpstr>Grazie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Marras</dc:creator>
  <cp:lastModifiedBy>Cristian Marras</cp:lastModifiedBy>
  <cp:revision>34</cp:revision>
  <dcterms:created xsi:type="dcterms:W3CDTF">2024-06-03T13:33:43Z</dcterms:created>
  <dcterms:modified xsi:type="dcterms:W3CDTF">2025-06-13T12:59:52Z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